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4"/>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3" r:id="rId151"/>
    <p:sldId id="484" r:id="rId152"/>
    <p:sldId id="485" r:id="rId153"/>
    <p:sldId id="486" r:id="rId154"/>
    <p:sldId id="491" r:id="rId155"/>
    <p:sldId id="492" r:id="rId156"/>
    <p:sldId id="494" r:id="rId157"/>
    <p:sldId id="498" r:id="rId158"/>
    <p:sldId id="499" r:id="rId159"/>
    <p:sldId id="500" r:id="rId160"/>
    <p:sldId id="495" r:id="rId161"/>
    <p:sldId id="501" r:id="rId162"/>
    <p:sldId id="496" r:id="rId163"/>
    <p:sldId id="497" r:id="rId164"/>
    <p:sldId id="502" r:id="rId165"/>
    <p:sldId id="431" r:id="rId166"/>
    <p:sldId id="434" r:id="rId167"/>
    <p:sldId id="489" r:id="rId168"/>
    <p:sldId id="435" r:id="rId169"/>
    <p:sldId id="441" r:id="rId170"/>
    <p:sldId id="442" r:id="rId171"/>
    <p:sldId id="444" r:id="rId172"/>
    <p:sldId id="445" r:id="rId173"/>
    <p:sldId id="446" r:id="rId174"/>
    <p:sldId id="448" r:id="rId175"/>
    <p:sldId id="449" r:id="rId176"/>
    <p:sldId id="450" r:id="rId177"/>
    <p:sldId id="451" r:id="rId178"/>
    <p:sldId id="452" r:id="rId179"/>
    <p:sldId id="488" r:id="rId180"/>
    <p:sldId id="507" r:id="rId181"/>
    <p:sldId id="456" r:id="rId182"/>
    <p:sldId id="432" r:id="rId183"/>
    <p:sldId id="457" r:id="rId184"/>
    <p:sldId id="487" r:id="rId185"/>
    <p:sldId id="508" r:id="rId186"/>
    <p:sldId id="459" r:id="rId187"/>
    <p:sldId id="503" r:id="rId188"/>
    <p:sldId id="504" r:id="rId189"/>
    <p:sldId id="505" r:id="rId190"/>
    <p:sldId id="506" r:id="rId191"/>
    <p:sldId id="433" r:id="rId192"/>
    <p:sldId id="509" r:id="rId193"/>
    <p:sldId id="510" r:id="rId194"/>
    <p:sldId id="511" r:id="rId195"/>
    <p:sldId id="516" r:id="rId196"/>
    <p:sldId id="532" r:id="rId197"/>
    <p:sldId id="533" r:id="rId198"/>
    <p:sldId id="515" r:id="rId199"/>
    <p:sldId id="531" r:id="rId200"/>
    <p:sldId id="512" r:id="rId201"/>
    <p:sldId id="522" r:id="rId202"/>
    <p:sldId id="513" r:id="rId203"/>
    <p:sldId id="514" r:id="rId204"/>
    <p:sldId id="523" r:id="rId205"/>
    <p:sldId id="517" r:id="rId206"/>
    <p:sldId id="518" r:id="rId207"/>
    <p:sldId id="519" r:id="rId208"/>
    <p:sldId id="520" r:id="rId209"/>
    <p:sldId id="524" r:id="rId210"/>
    <p:sldId id="525" r:id="rId211"/>
    <p:sldId id="526" r:id="rId212"/>
    <p:sldId id="527" r:id="rId213"/>
    <p:sldId id="528" r:id="rId214"/>
    <p:sldId id="529" r:id="rId215"/>
    <p:sldId id="530" r:id="rId216"/>
    <p:sldId id="534" r:id="rId217"/>
    <p:sldId id="535" r:id="rId218"/>
    <p:sldId id="537" r:id="rId219"/>
    <p:sldId id="536" r:id="rId220"/>
    <p:sldId id="539" r:id="rId221"/>
    <p:sldId id="538" r:id="rId222"/>
    <p:sldId id="279" r:id="rId2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F118AA2-D399-4407-9F7B-6B682181DD8C}"/>
              </a:ext>
            </a:extLst>
          </p:cNvPr>
          <p:cNvSpPr>
            <a:spLocks noGrp="1"/>
          </p:cNvSpPr>
          <p:nvPr>
            <p:ph type="dt" sz="half" idx="10"/>
          </p:nvPr>
        </p:nvSpPr>
        <p:spPr/>
        <p:txBody>
          <a:bodyPr/>
          <a:lstStyle/>
          <a:p>
            <a:fld id="{17C4C4AE-CFD8-4AF2-A6E6-1D1ADC40C52A}" type="datetimeFigureOut">
              <a:rPr lang="en-US" smtClean="0"/>
              <a:t>7/7/2020</a:t>
            </a:fld>
            <a:endParaRPr lang="en-US"/>
          </a:p>
        </p:txBody>
      </p:sp>
      <p:sp>
        <p:nvSpPr>
          <p:cNvPr id="5" name="Footer Placeholder 4">
            <a:extLst>
              <a:ext uri="{FF2B5EF4-FFF2-40B4-BE49-F238E27FC236}">
                <a16:creationId xmlns:a16="http://schemas.microsoft.com/office/drawing/2014/main" xmlns=""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BE721F4-7D48-42E1-92F7-CB836639ADD8}"/>
              </a:ext>
            </a:extLst>
          </p:cNvPr>
          <p:cNvSpPr>
            <a:spLocks noGrp="1"/>
          </p:cNvSpPr>
          <p:nvPr>
            <p:ph type="dt" sz="half" idx="10"/>
          </p:nvPr>
        </p:nvSpPr>
        <p:spPr/>
        <p:txBody>
          <a:bodyPr/>
          <a:lstStyle/>
          <a:p>
            <a:fld id="{17C4C4AE-CFD8-4AF2-A6E6-1D1ADC40C52A}" type="datetimeFigureOut">
              <a:rPr lang="en-US" smtClean="0"/>
              <a:t>7/7/2020</a:t>
            </a:fld>
            <a:endParaRPr lang="en-US"/>
          </a:p>
        </p:txBody>
      </p:sp>
      <p:sp>
        <p:nvSpPr>
          <p:cNvPr id="5" name="Footer Placeholder 4">
            <a:extLst>
              <a:ext uri="{FF2B5EF4-FFF2-40B4-BE49-F238E27FC236}">
                <a16:creationId xmlns:a16="http://schemas.microsoft.com/office/drawing/2014/main" xmlns=""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47982CD-94CD-4330-94D7-9BE280C0F6AE}"/>
              </a:ext>
            </a:extLst>
          </p:cNvPr>
          <p:cNvSpPr>
            <a:spLocks noGrp="1"/>
          </p:cNvSpPr>
          <p:nvPr>
            <p:ph type="dt" sz="half" idx="10"/>
          </p:nvPr>
        </p:nvSpPr>
        <p:spPr/>
        <p:txBody>
          <a:bodyPr/>
          <a:lstStyle/>
          <a:p>
            <a:fld id="{17C4C4AE-CFD8-4AF2-A6E6-1D1ADC40C52A}" type="datetimeFigureOut">
              <a:rPr lang="en-US" smtClean="0"/>
              <a:t>7/7/2020</a:t>
            </a:fld>
            <a:endParaRPr lang="en-US"/>
          </a:p>
        </p:txBody>
      </p:sp>
      <p:sp>
        <p:nvSpPr>
          <p:cNvPr id="5" name="Footer Placeholder 4">
            <a:extLst>
              <a:ext uri="{FF2B5EF4-FFF2-40B4-BE49-F238E27FC236}">
                <a16:creationId xmlns:a16="http://schemas.microsoft.com/office/drawing/2014/main" xmlns=""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5108B7C-AC19-4554-AA93-B00630F6E9DD}"/>
              </a:ext>
            </a:extLst>
          </p:cNvPr>
          <p:cNvSpPr>
            <a:spLocks noGrp="1"/>
          </p:cNvSpPr>
          <p:nvPr>
            <p:ph type="dt" sz="half" idx="10"/>
          </p:nvPr>
        </p:nvSpPr>
        <p:spPr/>
        <p:txBody>
          <a:bodyPr/>
          <a:lstStyle/>
          <a:p>
            <a:fld id="{17C4C4AE-CFD8-4AF2-A6E6-1D1ADC40C52A}" type="datetimeFigureOut">
              <a:rPr lang="en-US" smtClean="0"/>
              <a:t>7/7/2020</a:t>
            </a:fld>
            <a:endParaRPr lang="en-US"/>
          </a:p>
        </p:txBody>
      </p:sp>
      <p:sp>
        <p:nvSpPr>
          <p:cNvPr id="5" name="Footer Placeholder 4">
            <a:extLst>
              <a:ext uri="{FF2B5EF4-FFF2-40B4-BE49-F238E27FC236}">
                <a16:creationId xmlns:a16="http://schemas.microsoft.com/office/drawing/2014/main" xmlns=""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19ED7C4-A764-479E-B995-E566E15202AE}"/>
              </a:ext>
            </a:extLst>
          </p:cNvPr>
          <p:cNvSpPr>
            <a:spLocks noGrp="1"/>
          </p:cNvSpPr>
          <p:nvPr>
            <p:ph type="dt" sz="half" idx="10"/>
          </p:nvPr>
        </p:nvSpPr>
        <p:spPr/>
        <p:txBody>
          <a:bodyPr/>
          <a:lstStyle/>
          <a:p>
            <a:fld id="{17C4C4AE-CFD8-4AF2-A6E6-1D1ADC40C52A}" type="datetimeFigureOut">
              <a:rPr lang="en-US" smtClean="0"/>
              <a:t>7/7/2020</a:t>
            </a:fld>
            <a:endParaRPr lang="en-US"/>
          </a:p>
        </p:txBody>
      </p:sp>
      <p:sp>
        <p:nvSpPr>
          <p:cNvPr id="5" name="Footer Placeholder 4">
            <a:extLst>
              <a:ext uri="{FF2B5EF4-FFF2-40B4-BE49-F238E27FC236}">
                <a16:creationId xmlns:a16="http://schemas.microsoft.com/office/drawing/2014/main" xmlns=""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1874A781-05B0-4D90-8E5E-198A301224AB}"/>
              </a:ext>
            </a:extLst>
          </p:cNvPr>
          <p:cNvSpPr>
            <a:spLocks noGrp="1"/>
          </p:cNvSpPr>
          <p:nvPr>
            <p:ph type="dt" sz="half" idx="10"/>
          </p:nvPr>
        </p:nvSpPr>
        <p:spPr/>
        <p:txBody>
          <a:bodyPr/>
          <a:lstStyle/>
          <a:p>
            <a:fld id="{17C4C4AE-CFD8-4AF2-A6E6-1D1ADC40C52A}" type="datetimeFigureOut">
              <a:rPr lang="en-US" smtClean="0"/>
              <a:t>7/7/2020</a:t>
            </a:fld>
            <a:endParaRPr lang="en-US"/>
          </a:p>
        </p:txBody>
      </p:sp>
      <p:sp>
        <p:nvSpPr>
          <p:cNvPr id="6" name="Footer Placeholder 5">
            <a:extLst>
              <a:ext uri="{FF2B5EF4-FFF2-40B4-BE49-F238E27FC236}">
                <a16:creationId xmlns:a16="http://schemas.microsoft.com/office/drawing/2014/main" xmlns=""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170E179-28A7-4022-96B3-1ED87C9B9F9D}"/>
              </a:ext>
            </a:extLst>
          </p:cNvPr>
          <p:cNvSpPr>
            <a:spLocks noGrp="1"/>
          </p:cNvSpPr>
          <p:nvPr>
            <p:ph type="dt" sz="half" idx="10"/>
          </p:nvPr>
        </p:nvSpPr>
        <p:spPr/>
        <p:txBody>
          <a:bodyPr/>
          <a:lstStyle/>
          <a:p>
            <a:fld id="{17C4C4AE-CFD8-4AF2-A6E6-1D1ADC40C52A}" type="datetimeFigureOut">
              <a:rPr lang="en-US" smtClean="0"/>
              <a:t>7/7/2020</a:t>
            </a:fld>
            <a:endParaRPr lang="en-US"/>
          </a:p>
        </p:txBody>
      </p:sp>
      <p:sp>
        <p:nvSpPr>
          <p:cNvPr id="8" name="Footer Placeholder 7">
            <a:extLst>
              <a:ext uri="{FF2B5EF4-FFF2-40B4-BE49-F238E27FC236}">
                <a16:creationId xmlns:a16="http://schemas.microsoft.com/office/drawing/2014/main" xmlns=""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05C2D18F-B833-49E2-9013-5C7B3CA767B2}"/>
              </a:ext>
            </a:extLst>
          </p:cNvPr>
          <p:cNvSpPr>
            <a:spLocks noGrp="1"/>
          </p:cNvSpPr>
          <p:nvPr>
            <p:ph type="dt" sz="half" idx="10"/>
          </p:nvPr>
        </p:nvSpPr>
        <p:spPr/>
        <p:txBody>
          <a:bodyPr/>
          <a:lstStyle/>
          <a:p>
            <a:fld id="{17C4C4AE-CFD8-4AF2-A6E6-1D1ADC40C52A}" type="datetimeFigureOut">
              <a:rPr lang="en-US" smtClean="0"/>
              <a:t>7/7/2020</a:t>
            </a:fld>
            <a:endParaRPr lang="en-US"/>
          </a:p>
        </p:txBody>
      </p:sp>
      <p:sp>
        <p:nvSpPr>
          <p:cNvPr id="4" name="Footer Placeholder 3">
            <a:extLst>
              <a:ext uri="{FF2B5EF4-FFF2-40B4-BE49-F238E27FC236}">
                <a16:creationId xmlns:a16="http://schemas.microsoft.com/office/drawing/2014/main" xmlns=""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9CEC192-0CFB-41D8-99EF-DF78FB2AB00B}"/>
              </a:ext>
            </a:extLst>
          </p:cNvPr>
          <p:cNvSpPr>
            <a:spLocks noGrp="1"/>
          </p:cNvSpPr>
          <p:nvPr>
            <p:ph type="dt" sz="half" idx="10"/>
          </p:nvPr>
        </p:nvSpPr>
        <p:spPr/>
        <p:txBody>
          <a:bodyPr/>
          <a:lstStyle/>
          <a:p>
            <a:fld id="{17C4C4AE-CFD8-4AF2-A6E6-1D1ADC40C52A}" type="datetimeFigureOut">
              <a:rPr lang="en-US" smtClean="0"/>
              <a:t>7/7/2020</a:t>
            </a:fld>
            <a:endParaRPr lang="en-US"/>
          </a:p>
        </p:txBody>
      </p:sp>
      <p:sp>
        <p:nvSpPr>
          <p:cNvPr id="3" name="Footer Placeholder 2">
            <a:extLst>
              <a:ext uri="{FF2B5EF4-FFF2-40B4-BE49-F238E27FC236}">
                <a16:creationId xmlns:a16="http://schemas.microsoft.com/office/drawing/2014/main" xmlns=""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D7FD55-632E-4F79-9A7E-087FA611EAB4}"/>
              </a:ext>
            </a:extLst>
          </p:cNvPr>
          <p:cNvSpPr>
            <a:spLocks noGrp="1"/>
          </p:cNvSpPr>
          <p:nvPr>
            <p:ph type="dt" sz="half" idx="10"/>
          </p:nvPr>
        </p:nvSpPr>
        <p:spPr/>
        <p:txBody>
          <a:bodyPr/>
          <a:lstStyle/>
          <a:p>
            <a:fld id="{17C4C4AE-CFD8-4AF2-A6E6-1D1ADC40C52A}" type="datetimeFigureOut">
              <a:rPr lang="en-US" smtClean="0"/>
              <a:t>7/7/2020</a:t>
            </a:fld>
            <a:endParaRPr lang="en-US"/>
          </a:p>
        </p:txBody>
      </p:sp>
      <p:sp>
        <p:nvSpPr>
          <p:cNvPr id="6" name="Footer Placeholder 5">
            <a:extLst>
              <a:ext uri="{FF2B5EF4-FFF2-40B4-BE49-F238E27FC236}">
                <a16:creationId xmlns:a16="http://schemas.microsoft.com/office/drawing/2014/main" xmlns=""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6B41616-CF67-4BB8-A43D-62EC48AD88D2}"/>
              </a:ext>
            </a:extLst>
          </p:cNvPr>
          <p:cNvSpPr>
            <a:spLocks noGrp="1"/>
          </p:cNvSpPr>
          <p:nvPr>
            <p:ph type="dt" sz="half" idx="10"/>
          </p:nvPr>
        </p:nvSpPr>
        <p:spPr/>
        <p:txBody>
          <a:bodyPr/>
          <a:lstStyle/>
          <a:p>
            <a:fld id="{17C4C4AE-CFD8-4AF2-A6E6-1D1ADC40C52A}" type="datetimeFigureOut">
              <a:rPr lang="en-US" smtClean="0"/>
              <a:t>7/7/2020</a:t>
            </a:fld>
            <a:endParaRPr lang="en-US"/>
          </a:p>
        </p:txBody>
      </p:sp>
      <p:sp>
        <p:nvSpPr>
          <p:cNvPr id="6" name="Footer Placeholder 5">
            <a:extLst>
              <a:ext uri="{FF2B5EF4-FFF2-40B4-BE49-F238E27FC236}">
                <a16:creationId xmlns:a16="http://schemas.microsoft.com/office/drawing/2014/main" xmlns=""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7/7/2020</a:t>
            </a:fld>
            <a:endParaRPr lang="en-US"/>
          </a:p>
        </p:txBody>
      </p:sp>
      <p:sp>
        <p:nvSpPr>
          <p:cNvPr id="5" name="Footer Placeholder 4">
            <a:extLst>
              <a:ext uri="{FF2B5EF4-FFF2-40B4-BE49-F238E27FC236}">
                <a16:creationId xmlns:a16="http://schemas.microsoft.com/office/drawing/2014/main" xmlns=""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1.xml"/><Relationship Id="rId4" Type="http://schemas.openxmlformats.org/officeDocument/2006/relationships/image" Target="../media/image145.jpeg"/></Relationships>
</file>

<file path=ppt/slides/_rels/slide197.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1.xml"/><Relationship Id="rId4" Type="http://schemas.openxmlformats.org/officeDocument/2006/relationships/image" Target="../media/image145.jpe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21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218.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21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22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xmlns=""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xmlns="" val="3729389960"/>
                    </a:ext>
                  </a:extLst>
                </a:gridCol>
                <a:gridCol w="835710">
                  <a:extLst>
                    <a:ext uri="{9D8B030D-6E8A-4147-A177-3AD203B41FA5}">
                      <a16:colId xmlns:a16="http://schemas.microsoft.com/office/drawing/2014/main" xmlns="" val="2281435260"/>
                    </a:ext>
                  </a:extLst>
                </a:gridCol>
                <a:gridCol w="2108825">
                  <a:extLst>
                    <a:ext uri="{9D8B030D-6E8A-4147-A177-3AD203B41FA5}">
                      <a16:colId xmlns:a16="http://schemas.microsoft.com/office/drawing/2014/main" xmlns="" val="2072369400"/>
                    </a:ext>
                  </a:extLst>
                </a:gridCol>
                <a:gridCol w="981041">
                  <a:extLst>
                    <a:ext uri="{9D8B030D-6E8A-4147-A177-3AD203B41FA5}">
                      <a16:colId xmlns:a16="http://schemas.microsoft.com/office/drawing/2014/main" xmlns="" val="1567139128"/>
                    </a:ext>
                  </a:extLst>
                </a:gridCol>
                <a:gridCol w="1133509">
                  <a:extLst>
                    <a:ext uri="{9D8B030D-6E8A-4147-A177-3AD203B41FA5}">
                      <a16:colId xmlns:a16="http://schemas.microsoft.com/office/drawing/2014/main" xmlns="" val="2267513749"/>
                    </a:ext>
                  </a:extLst>
                </a:gridCol>
                <a:gridCol w="1090938">
                  <a:extLst>
                    <a:ext uri="{9D8B030D-6E8A-4147-A177-3AD203B41FA5}">
                      <a16:colId xmlns:a16="http://schemas.microsoft.com/office/drawing/2014/main" xmlns="" val="44632791"/>
                    </a:ext>
                  </a:extLst>
                </a:gridCol>
                <a:gridCol w="1107710">
                  <a:extLst>
                    <a:ext uri="{9D8B030D-6E8A-4147-A177-3AD203B41FA5}">
                      <a16:colId xmlns:a16="http://schemas.microsoft.com/office/drawing/2014/main" xmlns="" val="3607100143"/>
                    </a:ext>
                  </a:extLst>
                </a:gridCol>
                <a:gridCol w="1420850">
                  <a:extLst>
                    <a:ext uri="{9D8B030D-6E8A-4147-A177-3AD203B41FA5}">
                      <a16:colId xmlns:a16="http://schemas.microsoft.com/office/drawing/2014/main" xmlns=""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xmlns=""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xmlns=""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xmlns=""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xmlns=""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xmlns=""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xmlns=""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xmlns=""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xmlns=""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xmlns=""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xmlns=""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xmlns=""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xmlns=""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xmlns=""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xmlns=""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xmlns=""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xmlns=""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xmlns=""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xmlns=""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xmlns=""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xmlns=""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xmlns=""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xmlns=""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xmlns=""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xmlns=""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xmlns=""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xmlns=""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xmlns=""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xmlns=""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xmlns=""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xmlns=""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xmlns=""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xmlns="" val="3887720006"/>
                    </a:ext>
                  </a:extLst>
                </a:gridCol>
                <a:gridCol w="1617266">
                  <a:extLst>
                    <a:ext uri="{9D8B030D-6E8A-4147-A177-3AD203B41FA5}">
                      <a16:colId xmlns:a16="http://schemas.microsoft.com/office/drawing/2014/main" xmlns="" val="2369791380"/>
                    </a:ext>
                  </a:extLst>
                </a:gridCol>
                <a:gridCol w="1552141">
                  <a:extLst>
                    <a:ext uri="{9D8B030D-6E8A-4147-A177-3AD203B41FA5}">
                      <a16:colId xmlns:a16="http://schemas.microsoft.com/office/drawing/2014/main" xmlns="" val="4058312127"/>
                    </a:ext>
                  </a:extLst>
                </a:gridCol>
                <a:gridCol w="1747516">
                  <a:extLst>
                    <a:ext uri="{9D8B030D-6E8A-4147-A177-3AD203B41FA5}">
                      <a16:colId xmlns:a16="http://schemas.microsoft.com/office/drawing/2014/main" xmlns="" val="749552536"/>
                    </a:ext>
                  </a:extLst>
                </a:gridCol>
                <a:gridCol w="1693244">
                  <a:extLst>
                    <a:ext uri="{9D8B030D-6E8A-4147-A177-3AD203B41FA5}">
                      <a16:colId xmlns:a16="http://schemas.microsoft.com/office/drawing/2014/main" xmlns="" val="1198750373"/>
                    </a:ext>
                  </a:extLst>
                </a:gridCol>
                <a:gridCol w="1638974">
                  <a:extLst>
                    <a:ext uri="{9D8B030D-6E8A-4147-A177-3AD203B41FA5}">
                      <a16:colId xmlns:a16="http://schemas.microsoft.com/office/drawing/2014/main" xmlns="" val="162822564"/>
                    </a:ext>
                  </a:extLst>
                </a:gridCol>
                <a:gridCol w="1975449">
                  <a:extLst>
                    <a:ext uri="{9D8B030D-6E8A-4147-A177-3AD203B41FA5}">
                      <a16:colId xmlns:a16="http://schemas.microsoft.com/office/drawing/2014/main" xmlns=""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xmlns=""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xmlns=""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xmlns=""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xmlns=""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xmlns=""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xmlns=""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xmlns=""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xmlns=""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xmlns=""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xmlns=""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xmlns=""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xmlns=""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xmlns=""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xmlns=""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xmlns=""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xmlns=""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xmlns=""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xmlns=""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xmlns=""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xmlns=""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xmlns=""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xmlns=""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xmlns=""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xmlns=""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xmlns=""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xmlns=""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xmlns=""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xmlns=""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xmlns=""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xmlns=""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xmlns=""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xmlns=""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xmlns=""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xmlns=""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xmlns=""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xmlns=""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xmlns=""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xmlns=""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xmlns=""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xmlns="" val="4214309962"/>
                    </a:ext>
                  </a:extLst>
                </a:gridCol>
                <a:gridCol w="1018082">
                  <a:extLst>
                    <a:ext uri="{9D8B030D-6E8A-4147-A177-3AD203B41FA5}">
                      <a16:colId xmlns:a16="http://schemas.microsoft.com/office/drawing/2014/main" xmlns="" val="1220333688"/>
                    </a:ext>
                  </a:extLst>
                </a:gridCol>
                <a:gridCol w="1018082">
                  <a:extLst>
                    <a:ext uri="{9D8B030D-6E8A-4147-A177-3AD203B41FA5}">
                      <a16:colId xmlns:a16="http://schemas.microsoft.com/office/drawing/2014/main" xmlns="" val="2480967799"/>
                    </a:ext>
                  </a:extLst>
                </a:gridCol>
                <a:gridCol w="1060029">
                  <a:extLst>
                    <a:ext uri="{9D8B030D-6E8A-4147-A177-3AD203B41FA5}">
                      <a16:colId xmlns:a16="http://schemas.microsoft.com/office/drawing/2014/main" xmlns="" val="4190340588"/>
                    </a:ext>
                  </a:extLst>
                </a:gridCol>
                <a:gridCol w="1884926">
                  <a:extLst>
                    <a:ext uri="{9D8B030D-6E8A-4147-A177-3AD203B41FA5}">
                      <a16:colId xmlns:a16="http://schemas.microsoft.com/office/drawing/2014/main" xmlns=""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xmlns=""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xmlns=""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xmlns=""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xmlns=""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xmlns=""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xmlns=""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xmlns=""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xmlns=""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xmlns=""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xmlns=""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xmlns=""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xmlns=""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xmlns=""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xmlns="" val="2280984329"/>
                    </a:ext>
                  </a:extLst>
                </a:gridCol>
                <a:gridCol w="582233">
                  <a:extLst>
                    <a:ext uri="{9D8B030D-6E8A-4147-A177-3AD203B41FA5}">
                      <a16:colId xmlns:a16="http://schemas.microsoft.com/office/drawing/2014/main" xmlns="" val="2131263198"/>
                    </a:ext>
                  </a:extLst>
                </a:gridCol>
                <a:gridCol w="498726">
                  <a:extLst>
                    <a:ext uri="{9D8B030D-6E8A-4147-A177-3AD203B41FA5}">
                      <a16:colId xmlns:a16="http://schemas.microsoft.com/office/drawing/2014/main" xmlns="" val="1097013496"/>
                    </a:ext>
                  </a:extLst>
                </a:gridCol>
                <a:gridCol w="498726">
                  <a:extLst>
                    <a:ext uri="{9D8B030D-6E8A-4147-A177-3AD203B41FA5}">
                      <a16:colId xmlns:a16="http://schemas.microsoft.com/office/drawing/2014/main" xmlns="" val="2987665690"/>
                    </a:ext>
                  </a:extLst>
                </a:gridCol>
                <a:gridCol w="498726">
                  <a:extLst>
                    <a:ext uri="{9D8B030D-6E8A-4147-A177-3AD203B41FA5}">
                      <a16:colId xmlns:a16="http://schemas.microsoft.com/office/drawing/2014/main" xmlns="" val="2828808762"/>
                    </a:ext>
                  </a:extLst>
                </a:gridCol>
                <a:gridCol w="498726">
                  <a:extLst>
                    <a:ext uri="{9D8B030D-6E8A-4147-A177-3AD203B41FA5}">
                      <a16:colId xmlns:a16="http://schemas.microsoft.com/office/drawing/2014/main" xmlns="" val="204906864"/>
                    </a:ext>
                  </a:extLst>
                </a:gridCol>
                <a:gridCol w="498726">
                  <a:extLst>
                    <a:ext uri="{9D8B030D-6E8A-4147-A177-3AD203B41FA5}">
                      <a16:colId xmlns:a16="http://schemas.microsoft.com/office/drawing/2014/main" xmlns="" val="1984915671"/>
                    </a:ext>
                  </a:extLst>
                </a:gridCol>
                <a:gridCol w="498726">
                  <a:extLst>
                    <a:ext uri="{9D8B030D-6E8A-4147-A177-3AD203B41FA5}">
                      <a16:colId xmlns:a16="http://schemas.microsoft.com/office/drawing/2014/main" xmlns="" val="1162398049"/>
                    </a:ext>
                  </a:extLst>
                </a:gridCol>
                <a:gridCol w="498726">
                  <a:extLst>
                    <a:ext uri="{9D8B030D-6E8A-4147-A177-3AD203B41FA5}">
                      <a16:colId xmlns:a16="http://schemas.microsoft.com/office/drawing/2014/main" xmlns=""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xmlns=""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xmlns=""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xmlns=""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xmlns=""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xmlns=""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xmlns=""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xmlns="" val="915394205"/>
                  </a:ext>
                </a:extLst>
              </a:tr>
            </a:tbl>
          </a:graphicData>
        </a:graphic>
      </p:graphicFrame>
      <p:pic>
        <p:nvPicPr>
          <p:cNvPr id="9" name="Picture 8">
            <a:extLst>
              <a:ext uri="{FF2B5EF4-FFF2-40B4-BE49-F238E27FC236}">
                <a16:creationId xmlns:a16="http://schemas.microsoft.com/office/drawing/2014/main" xmlns=""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xmlns=""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xmlns=""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xmlns=""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xmlns=""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xmlns=""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xmlns=""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xmlns=""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xmlns=""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xmlns=""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xmlns=""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xmlns=""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xmlns=""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xmlns=""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xmlns=""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xmlns=""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xmlns="" val="2681313205"/>
                    </a:ext>
                  </a:extLst>
                </a:gridCol>
                <a:gridCol w="1691746">
                  <a:extLst>
                    <a:ext uri="{9D8B030D-6E8A-4147-A177-3AD203B41FA5}">
                      <a16:colId xmlns:a16="http://schemas.microsoft.com/office/drawing/2014/main" xmlns="" val="1274565177"/>
                    </a:ext>
                  </a:extLst>
                </a:gridCol>
                <a:gridCol w="1691746">
                  <a:extLst>
                    <a:ext uri="{9D8B030D-6E8A-4147-A177-3AD203B41FA5}">
                      <a16:colId xmlns:a16="http://schemas.microsoft.com/office/drawing/2014/main" xmlns="" val="3327581110"/>
                    </a:ext>
                  </a:extLst>
                </a:gridCol>
                <a:gridCol w="1691746">
                  <a:extLst>
                    <a:ext uri="{9D8B030D-6E8A-4147-A177-3AD203B41FA5}">
                      <a16:colId xmlns:a16="http://schemas.microsoft.com/office/drawing/2014/main" xmlns="" val="557321545"/>
                    </a:ext>
                  </a:extLst>
                </a:gridCol>
                <a:gridCol w="1691746">
                  <a:extLst>
                    <a:ext uri="{9D8B030D-6E8A-4147-A177-3AD203B41FA5}">
                      <a16:colId xmlns:a16="http://schemas.microsoft.com/office/drawing/2014/main" xmlns="" val="906998426"/>
                    </a:ext>
                  </a:extLst>
                </a:gridCol>
                <a:gridCol w="1691746">
                  <a:extLst>
                    <a:ext uri="{9D8B030D-6E8A-4147-A177-3AD203B41FA5}">
                      <a16:colId xmlns:a16="http://schemas.microsoft.com/office/drawing/2014/main" xmlns=""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xmlns=""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xmlns=""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xmlns=""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xmlns=""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a16="http://schemas.microsoft.com/office/drawing/2014/main" xmlns=""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391B17-DE6E-4B19-B6CA-40DF70B4667A}"/>
              </a:ext>
            </a:extLst>
          </p:cNvPr>
          <p:cNvSpPr>
            <a:spLocks noGrp="1"/>
          </p:cNvSpPr>
          <p:nvPr>
            <p:ph type="title"/>
          </p:nvPr>
        </p:nvSpPr>
        <p:spPr/>
        <p:txBody>
          <a:bodyPr/>
          <a:lstStyle/>
          <a:p>
            <a:r>
              <a:rPr lang="en-US" dirty="0" smtClean="0"/>
              <a:t>Progress till now</a:t>
            </a:r>
            <a:endParaRPr lang="en-US" dirty="0"/>
          </a:p>
        </p:txBody>
      </p:sp>
      <p:sp>
        <p:nvSpPr>
          <p:cNvPr id="3" name="Content Placeholder 2">
            <a:extLst>
              <a:ext uri="{FF2B5EF4-FFF2-40B4-BE49-F238E27FC236}">
                <a16:creationId xmlns:a16="http://schemas.microsoft.com/office/drawing/2014/main" xmlns="" id="{80FE8C53-CB48-4537-9B3B-373E5A16725A}"/>
              </a:ext>
            </a:extLst>
          </p:cNvPr>
          <p:cNvSpPr>
            <a:spLocks noGrp="1"/>
          </p:cNvSpPr>
          <p:nvPr>
            <p:ph idx="1"/>
          </p:nvPr>
        </p:nvSpPr>
        <p:spPr/>
        <p:txBody>
          <a:bodyPr>
            <a:normAutofit fontScale="70000" lnSpcReduction="20000"/>
          </a:bodyPr>
          <a:lstStyle/>
          <a:p>
            <a:r>
              <a:rPr lang="en-US" dirty="0" smtClean="0"/>
              <a:t>3 seeds from Procurement channel were extracted: 6 out of all networks created looked like potential hacker groups</a:t>
            </a:r>
          </a:p>
          <a:p>
            <a:r>
              <a:rPr lang="en-US" dirty="0" smtClean="0"/>
              <a:t>The travel history of these 6 networks were found: 3 lists created</a:t>
            </a:r>
          </a:p>
          <a:p>
            <a:r>
              <a:rPr lang="en-US" dirty="0"/>
              <a:t>With Tableau, clusters from Travel Channel </a:t>
            </a:r>
            <a:r>
              <a:rPr lang="en-US" dirty="0" smtClean="0"/>
              <a:t>of the Big Data were </a:t>
            </a:r>
            <a:r>
              <a:rPr lang="en-US" dirty="0"/>
              <a:t>extracted for each Target </a:t>
            </a:r>
            <a:r>
              <a:rPr lang="en-US" dirty="0" smtClean="0"/>
              <a:t>Location</a:t>
            </a:r>
          </a:p>
          <a:p>
            <a:r>
              <a:rPr lang="en-US" dirty="0" smtClean="0"/>
              <a:t>Comparison was made between the Tableau travel clusters and the three lists made from the 6 networks (for the Procurement Channel seeds)</a:t>
            </a:r>
          </a:p>
          <a:p>
            <a:r>
              <a:rPr lang="en-US" dirty="0" smtClean="0"/>
              <a:t>3 nodes were common between the two out of which 2 nodes resembled the Template patterns</a:t>
            </a:r>
          </a:p>
          <a:p>
            <a:r>
              <a:rPr lang="en-US" dirty="0" smtClean="0"/>
              <a:t>4 networks created with these 2 nodes: 2 extended and 2 reduced with a set of conditions. </a:t>
            </a:r>
          </a:p>
          <a:p>
            <a:r>
              <a:rPr lang="en-US" dirty="0" smtClean="0"/>
              <a:t>Wasserstein distances calculated for all the networks: out of 4, 1 network looks promising</a:t>
            </a:r>
          </a:p>
          <a:p>
            <a:r>
              <a:rPr lang="en-US" dirty="0" smtClean="0"/>
              <a:t>Need to do: Revise the communication channel for these networks to make it more similar to the Template.</a:t>
            </a:r>
            <a:endParaRPr lang="en-US" dirty="0"/>
          </a:p>
        </p:txBody>
      </p:sp>
    </p:spTree>
    <p:extLst>
      <p:ext uri="{BB962C8B-B14F-4D97-AF65-F5344CB8AC3E}">
        <p14:creationId xmlns:p14="http://schemas.microsoft.com/office/powerpoint/2010/main" val="198004619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47" y="295235"/>
            <a:ext cx="4177211" cy="39922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981" y="541639"/>
            <a:ext cx="3906862" cy="374580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247" y="2760453"/>
            <a:ext cx="3644946" cy="3528204"/>
          </a:xfrm>
          <a:prstGeom prst="rect">
            <a:avLst/>
          </a:prstGeom>
        </p:spPr>
      </p:pic>
      <p:sp>
        <p:nvSpPr>
          <p:cNvPr id="10" name="TextBox 9"/>
          <p:cNvSpPr txBox="1"/>
          <p:nvPr/>
        </p:nvSpPr>
        <p:spPr>
          <a:xfrm>
            <a:off x="5348378" y="6003984"/>
            <a:ext cx="1966822" cy="369332"/>
          </a:xfrm>
          <a:prstGeom prst="rect">
            <a:avLst/>
          </a:prstGeom>
          <a:noFill/>
        </p:spPr>
        <p:txBody>
          <a:bodyPr wrap="square" rtlCol="0">
            <a:spAutoFit/>
          </a:bodyPr>
          <a:lstStyle/>
          <a:p>
            <a:r>
              <a:rPr lang="en-IN" dirty="0" smtClean="0"/>
              <a:t>Template</a:t>
            </a:r>
            <a:endParaRPr lang="en-GB" dirty="0"/>
          </a:p>
        </p:txBody>
      </p:sp>
      <p:sp>
        <p:nvSpPr>
          <p:cNvPr id="11" name="TextBox 10"/>
          <p:cNvSpPr txBox="1"/>
          <p:nvPr/>
        </p:nvSpPr>
        <p:spPr>
          <a:xfrm>
            <a:off x="1630393" y="4416725"/>
            <a:ext cx="2044460" cy="369332"/>
          </a:xfrm>
          <a:prstGeom prst="rect">
            <a:avLst/>
          </a:prstGeom>
          <a:noFill/>
        </p:spPr>
        <p:txBody>
          <a:bodyPr wrap="square" rtlCol="0">
            <a:spAutoFit/>
          </a:bodyPr>
          <a:lstStyle/>
          <a:p>
            <a:r>
              <a:rPr lang="en-IN" dirty="0" smtClean="0"/>
              <a:t>Network 1</a:t>
            </a:r>
            <a:endParaRPr lang="en-GB" dirty="0"/>
          </a:p>
        </p:txBody>
      </p:sp>
      <p:sp>
        <p:nvSpPr>
          <p:cNvPr id="12" name="TextBox 11"/>
          <p:cNvSpPr txBox="1"/>
          <p:nvPr/>
        </p:nvSpPr>
        <p:spPr>
          <a:xfrm>
            <a:off x="9210137" y="4296180"/>
            <a:ext cx="2044460" cy="369332"/>
          </a:xfrm>
          <a:prstGeom prst="rect">
            <a:avLst/>
          </a:prstGeom>
          <a:noFill/>
        </p:spPr>
        <p:txBody>
          <a:bodyPr wrap="square" rtlCol="0">
            <a:spAutoFit/>
          </a:bodyPr>
          <a:lstStyle/>
          <a:p>
            <a:r>
              <a:rPr lang="en-IN" dirty="0" smtClean="0"/>
              <a:t>Network 2</a:t>
            </a:r>
            <a:endParaRPr lang="en-GB" dirty="0"/>
          </a:p>
        </p:txBody>
      </p:sp>
    </p:spTree>
    <p:extLst>
      <p:ext uri="{BB962C8B-B14F-4D97-AF65-F5344CB8AC3E}">
        <p14:creationId xmlns:p14="http://schemas.microsoft.com/office/powerpoint/2010/main" val="31312713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84" y="362309"/>
            <a:ext cx="3676260" cy="36018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75" y="145227"/>
            <a:ext cx="4075800" cy="38189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530" y="2884184"/>
            <a:ext cx="3694859" cy="3576518"/>
          </a:xfrm>
          <a:prstGeom prst="rect">
            <a:avLst/>
          </a:prstGeom>
        </p:spPr>
      </p:pic>
      <p:sp>
        <p:nvSpPr>
          <p:cNvPr id="9" name="TextBox 8"/>
          <p:cNvSpPr txBox="1"/>
          <p:nvPr/>
        </p:nvSpPr>
        <p:spPr>
          <a:xfrm>
            <a:off x="1656273" y="3964169"/>
            <a:ext cx="2044460" cy="369332"/>
          </a:xfrm>
          <a:prstGeom prst="rect">
            <a:avLst/>
          </a:prstGeom>
          <a:noFill/>
        </p:spPr>
        <p:txBody>
          <a:bodyPr wrap="square" rtlCol="0">
            <a:spAutoFit/>
          </a:bodyPr>
          <a:lstStyle/>
          <a:p>
            <a:r>
              <a:rPr lang="en-IN" dirty="0" smtClean="0"/>
              <a:t>Network 3</a:t>
            </a:r>
            <a:endParaRPr lang="en-GB" dirty="0"/>
          </a:p>
        </p:txBody>
      </p:sp>
      <p:sp>
        <p:nvSpPr>
          <p:cNvPr id="10" name="TextBox 9"/>
          <p:cNvSpPr txBox="1"/>
          <p:nvPr/>
        </p:nvSpPr>
        <p:spPr>
          <a:xfrm>
            <a:off x="8712680" y="4028537"/>
            <a:ext cx="2044460" cy="369332"/>
          </a:xfrm>
          <a:prstGeom prst="rect">
            <a:avLst/>
          </a:prstGeom>
          <a:noFill/>
        </p:spPr>
        <p:txBody>
          <a:bodyPr wrap="square" rtlCol="0">
            <a:spAutoFit/>
          </a:bodyPr>
          <a:lstStyle/>
          <a:p>
            <a:r>
              <a:rPr lang="en-IN" dirty="0" smtClean="0"/>
              <a:t>Network 4</a:t>
            </a:r>
            <a:endParaRPr lang="en-GB" dirty="0"/>
          </a:p>
        </p:txBody>
      </p:sp>
      <p:sp>
        <p:nvSpPr>
          <p:cNvPr id="11" name="TextBox 10"/>
          <p:cNvSpPr txBox="1"/>
          <p:nvPr/>
        </p:nvSpPr>
        <p:spPr>
          <a:xfrm>
            <a:off x="5115465" y="6029864"/>
            <a:ext cx="1966822" cy="369332"/>
          </a:xfrm>
          <a:prstGeom prst="rect">
            <a:avLst/>
          </a:prstGeom>
          <a:noFill/>
        </p:spPr>
        <p:txBody>
          <a:bodyPr wrap="square" rtlCol="0">
            <a:spAutoFit/>
          </a:bodyPr>
          <a:lstStyle/>
          <a:p>
            <a:r>
              <a:rPr lang="en-IN" dirty="0" smtClean="0"/>
              <a:t>Template</a:t>
            </a:r>
            <a:endParaRPr lang="en-GB" dirty="0"/>
          </a:p>
        </p:txBody>
      </p:sp>
    </p:spTree>
    <p:extLst>
      <p:ext uri="{BB962C8B-B14F-4D97-AF65-F5344CB8AC3E}">
        <p14:creationId xmlns:p14="http://schemas.microsoft.com/office/powerpoint/2010/main" val="14315359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a16="http://schemas.microsoft.com/office/drawing/2014/main" xmlns=""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a16="http://schemas.microsoft.com/office/drawing/2014/main" xmlns=""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2014470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xmlns=""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a16="http://schemas.microsoft.com/office/drawing/2014/main" xmlns=""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a16="http://schemas.microsoft.com/office/drawing/2014/main" xmlns=""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a16="http://schemas.microsoft.com/office/drawing/2014/main" xmlns=""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a16="http://schemas.microsoft.com/office/drawing/2014/main" xmlns=""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a16="http://schemas.microsoft.com/office/drawing/2014/main" xmlns=""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a16="http://schemas.microsoft.com/office/drawing/2014/main" xmlns=""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a16="http://schemas.microsoft.com/office/drawing/2014/main" xmlns=""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a16="http://schemas.microsoft.com/office/drawing/2014/main" xmlns=""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a16="http://schemas.microsoft.com/office/drawing/2014/main" xmlns=""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a16="http://schemas.microsoft.com/office/drawing/2014/main" xmlns=""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xmlns=""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xmlns="" val="234728728"/>
                    </a:ext>
                  </a:extLst>
                </a:gridCol>
                <a:gridCol w="1564615">
                  <a:extLst>
                    <a:ext uri="{9D8B030D-6E8A-4147-A177-3AD203B41FA5}">
                      <a16:colId xmlns:a16="http://schemas.microsoft.com/office/drawing/2014/main" xmlns="" val="1073814496"/>
                    </a:ext>
                  </a:extLst>
                </a:gridCol>
                <a:gridCol w="1564615">
                  <a:extLst>
                    <a:ext uri="{9D8B030D-6E8A-4147-A177-3AD203B41FA5}">
                      <a16:colId xmlns:a16="http://schemas.microsoft.com/office/drawing/2014/main" xmlns="" val="1589982913"/>
                    </a:ext>
                  </a:extLst>
                </a:gridCol>
                <a:gridCol w="1564615">
                  <a:extLst>
                    <a:ext uri="{9D8B030D-6E8A-4147-A177-3AD203B41FA5}">
                      <a16:colId xmlns:a16="http://schemas.microsoft.com/office/drawing/2014/main" xmlns=""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xmlns=""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xmlns=""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xmlns=""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xmlns=""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xmlns=""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xmlns=""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xmlns="" val="3342183739"/>
                  </a:ext>
                </a:extLst>
              </a:tr>
            </a:tbl>
          </a:graphicData>
        </a:graphic>
      </p:graphicFrame>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a16="http://schemas.microsoft.com/office/drawing/2014/main" xmlns=""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a16="http://schemas.microsoft.com/office/drawing/2014/main" xmlns=""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a16="http://schemas.microsoft.com/office/drawing/2014/main" xmlns=""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a16="http://schemas.microsoft.com/office/drawing/2014/main" xmlns=""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dirty="0"/>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xmlns=""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xmlns=""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smtClean="0"/>
              <a:t>Out Degree</a:t>
            </a:r>
            <a:endParaRPr lang="en-US" dirty="0"/>
          </a:p>
        </p:txBody>
      </p:sp>
      <p:pic>
        <p:nvPicPr>
          <p:cNvPr id="4" name="Picture 3"/>
          <p:cNvPicPr>
            <a:picLocks noChangeAspect="1"/>
          </p:cNvPicPr>
          <p:nvPr/>
        </p:nvPicPr>
        <p:blipFill>
          <a:blip r:embed="rId2"/>
          <a:stretch>
            <a:fillRect/>
          </a:stretch>
        </p:blipFill>
        <p:spPr>
          <a:xfrm>
            <a:off x="4686457" y="3554320"/>
            <a:ext cx="2245076" cy="2227019"/>
          </a:xfrm>
          <a:prstGeom prst="rect">
            <a:avLst/>
          </a:prstGeom>
        </p:spPr>
      </p:pic>
      <p:pic>
        <p:nvPicPr>
          <p:cNvPr id="5" name="Picture 4"/>
          <p:cNvPicPr>
            <a:picLocks noChangeAspect="1"/>
          </p:cNvPicPr>
          <p:nvPr/>
        </p:nvPicPr>
        <p:blipFill>
          <a:blip r:embed="rId3"/>
          <a:stretch>
            <a:fillRect/>
          </a:stretch>
        </p:blipFill>
        <p:spPr>
          <a:xfrm>
            <a:off x="823449" y="1605827"/>
            <a:ext cx="2197661" cy="1924293"/>
          </a:xfrm>
          <a:prstGeom prst="rect">
            <a:avLst/>
          </a:prstGeom>
        </p:spPr>
      </p:pic>
      <p:pic>
        <p:nvPicPr>
          <p:cNvPr id="6" name="Picture 5"/>
          <p:cNvPicPr>
            <a:picLocks noChangeAspect="1"/>
          </p:cNvPicPr>
          <p:nvPr/>
        </p:nvPicPr>
        <p:blipFill>
          <a:blip r:embed="rId4"/>
          <a:stretch>
            <a:fillRect/>
          </a:stretch>
        </p:blipFill>
        <p:spPr>
          <a:xfrm>
            <a:off x="4933083" y="1350861"/>
            <a:ext cx="1849826" cy="1839462"/>
          </a:xfrm>
          <a:prstGeom prst="rect">
            <a:avLst/>
          </a:prstGeom>
        </p:spPr>
      </p:pic>
      <p:sp>
        <p:nvSpPr>
          <p:cNvPr id="7" name="TextBox 6"/>
          <p:cNvSpPr txBox="1"/>
          <p:nvPr/>
        </p:nvSpPr>
        <p:spPr>
          <a:xfrm>
            <a:off x="5310218" y="559667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smtClean="0"/>
              <a:t>G1</a:t>
            </a:r>
            <a:endParaRPr lang="en-GB" dirty="0"/>
          </a:p>
        </p:txBody>
      </p:sp>
      <p:sp>
        <p:nvSpPr>
          <p:cNvPr id="9" name="TextBox 8"/>
          <p:cNvSpPr txBox="1"/>
          <p:nvPr/>
        </p:nvSpPr>
        <p:spPr>
          <a:xfrm>
            <a:off x="5554516" y="3133125"/>
            <a:ext cx="508959" cy="369332"/>
          </a:xfrm>
          <a:prstGeom prst="rect">
            <a:avLst/>
          </a:prstGeom>
          <a:noFill/>
        </p:spPr>
        <p:txBody>
          <a:bodyPr wrap="square" rtlCol="0">
            <a:spAutoFit/>
          </a:bodyPr>
          <a:lstStyle/>
          <a:p>
            <a:r>
              <a:rPr lang="en-IN" dirty="0" smtClean="0"/>
              <a:t>G2</a:t>
            </a:r>
            <a:endParaRPr lang="en-GB" dirty="0"/>
          </a:p>
        </p:txBody>
      </p:sp>
      <p:pic>
        <p:nvPicPr>
          <p:cNvPr id="10" name="Picture 9"/>
          <p:cNvPicPr>
            <a:picLocks noChangeAspect="1"/>
          </p:cNvPicPr>
          <p:nvPr/>
        </p:nvPicPr>
        <p:blipFill>
          <a:blip r:embed="rId5"/>
          <a:stretch>
            <a:fillRect/>
          </a:stretch>
        </p:blipFill>
        <p:spPr>
          <a:xfrm>
            <a:off x="8596882" y="1399133"/>
            <a:ext cx="1873693" cy="1910330"/>
          </a:xfrm>
          <a:prstGeom prst="rect">
            <a:avLst/>
          </a:prstGeom>
        </p:spPr>
      </p:pic>
      <p:sp>
        <p:nvSpPr>
          <p:cNvPr id="11" name="TextBox 10"/>
          <p:cNvSpPr txBox="1"/>
          <p:nvPr/>
        </p:nvSpPr>
        <p:spPr>
          <a:xfrm>
            <a:off x="9364852" y="3360428"/>
            <a:ext cx="508959" cy="369332"/>
          </a:xfrm>
          <a:prstGeom prst="rect">
            <a:avLst/>
          </a:prstGeom>
          <a:noFill/>
        </p:spPr>
        <p:txBody>
          <a:bodyPr wrap="square" rtlCol="0">
            <a:spAutoFit/>
          </a:bodyPr>
          <a:lstStyle/>
          <a:p>
            <a:r>
              <a:rPr lang="en-IN" dirty="0" smtClean="0"/>
              <a:t>G3</a:t>
            </a:r>
            <a:endParaRPr lang="en-GB" dirty="0"/>
          </a:p>
        </p:txBody>
      </p:sp>
      <p:pic>
        <p:nvPicPr>
          <p:cNvPr id="12" name="Picture 11"/>
          <p:cNvPicPr>
            <a:picLocks noChangeAspect="1"/>
          </p:cNvPicPr>
          <p:nvPr/>
        </p:nvPicPr>
        <p:blipFill>
          <a:blip r:embed="rId6"/>
          <a:stretch>
            <a:fillRect/>
          </a:stretch>
        </p:blipFill>
        <p:spPr>
          <a:xfrm>
            <a:off x="1095685" y="4281851"/>
            <a:ext cx="1950471" cy="1842965"/>
          </a:xfrm>
          <a:prstGeom prst="rect">
            <a:avLst/>
          </a:prstGeom>
        </p:spPr>
      </p:pic>
      <p:sp>
        <p:nvSpPr>
          <p:cNvPr id="14" name="TextBox 13"/>
          <p:cNvSpPr txBox="1"/>
          <p:nvPr/>
        </p:nvSpPr>
        <p:spPr>
          <a:xfrm>
            <a:off x="1689382" y="6320923"/>
            <a:ext cx="508959" cy="369332"/>
          </a:xfrm>
          <a:prstGeom prst="rect">
            <a:avLst/>
          </a:prstGeom>
          <a:noFill/>
        </p:spPr>
        <p:txBody>
          <a:bodyPr wrap="square" rtlCol="0">
            <a:spAutoFit/>
          </a:bodyPr>
          <a:lstStyle/>
          <a:p>
            <a:r>
              <a:rPr lang="en-IN" dirty="0" smtClean="0"/>
              <a:t>G4</a:t>
            </a:r>
            <a:endParaRPr lang="en-GB" dirty="0"/>
          </a:p>
        </p:txBody>
      </p:sp>
      <p:pic>
        <p:nvPicPr>
          <p:cNvPr id="15" name="Picture 14"/>
          <p:cNvPicPr>
            <a:picLocks noChangeAspect="1"/>
          </p:cNvPicPr>
          <p:nvPr/>
        </p:nvPicPr>
        <p:blipFill>
          <a:blip r:embed="rId7"/>
          <a:stretch>
            <a:fillRect/>
          </a:stretch>
        </p:blipFill>
        <p:spPr>
          <a:xfrm>
            <a:off x="8587377" y="4281851"/>
            <a:ext cx="2063908" cy="2124610"/>
          </a:xfrm>
          <a:prstGeom prst="rect">
            <a:avLst/>
          </a:prstGeom>
        </p:spPr>
      </p:pic>
      <p:sp>
        <p:nvSpPr>
          <p:cNvPr id="16" name="TextBox 15"/>
          <p:cNvSpPr txBox="1"/>
          <p:nvPr/>
        </p:nvSpPr>
        <p:spPr>
          <a:xfrm>
            <a:off x="9619331" y="6320923"/>
            <a:ext cx="508959" cy="369332"/>
          </a:xfrm>
          <a:prstGeom prst="rect">
            <a:avLst/>
          </a:prstGeom>
          <a:noFill/>
        </p:spPr>
        <p:txBody>
          <a:bodyPr wrap="square" rtlCol="0">
            <a:spAutoFit/>
          </a:bodyPr>
          <a:lstStyle/>
          <a:p>
            <a:r>
              <a:rPr lang="en-IN" dirty="0" smtClean="0"/>
              <a:t>G5</a:t>
            </a:r>
            <a:endParaRPr lang="en-GB" dirty="0"/>
          </a:p>
        </p:txBody>
      </p:sp>
    </p:spTree>
    <p:extLst>
      <p:ext uri="{BB962C8B-B14F-4D97-AF65-F5344CB8AC3E}">
        <p14:creationId xmlns:p14="http://schemas.microsoft.com/office/powerpoint/2010/main" val="301322188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smtClean="0"/>
              <a:t>Out Degree</a:t>
            </a:r>
            <a:endParaRPr lang="en-US" dirty="0"/>
          </a:p>
        </p:txBody>
      </p:sp>
      <p:pic>
        <p:nvPicPr>
          <p:cNvPr id="4" name="Picture 3"/>
          <p:cNvPicPr>
            <a:picLocks noChangeAspect="1"/>
          </p:cNvPicPr>
          <p:nvPr/>
        </p:nvPicPr>
        <p:blipFill>
          <a:blip r:embed="rId2"/>
          <a:stretch>
            <a:fillRect/>
          </a:stretch>
        </p:blipFill>
        <p:spPr>
          <a:xfrm>
            <a:off x="4735902" y="2431584"/>
            <a:ext cx="2347673" cy="2328791"/>
          </a:xfrm>
          <a:prstGeom prst="rect">
            <a:avLst/>
          </a:prstGeom>
        </p:spPr>
      </p:pic>
      <p:sp>
        <p:nvSpPr>
          <p:cNvPr id="7" name="TextBox 6"/>
          <p:cNvSpPr txBox="1"/>
          <p:nvPr/>
        </p:nvSpPr>
        <p:spPr>
          <a:xfrm>
            <a:off x="5413259" y="4473937"/>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smtClean="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smtClean="0"/>
              <a:t>Q2G2</a:t>
            </a:r>
            <a:endParaRPr lang="en-GB" dirty="0"/>
          </a:p>
        </p:txBody>
      </p:sp>
      <p:sp>
        <p:nvSpPr>
          <p:cNvPr id="14" name="TextBox 13"/>
          <p:cNvSpPr txBox="1"/>
          <p:nvPr/>
        </p:nvSpPr>
        <p:spPr>
          <a:xfrm>
            <a:off x="2369217" y="6311522"/>
            <a:ext cx="881290" cy="369332"/>
          </a:xfrm>
          <a:prstGeom prst="rect">
            <a:avLst/>
          </a:prstGeom>
          <a:noFill/>
        </p:spPr>
        <p:txBody>
          <a:bodyPr wrap="square" rtlCol="0">
            <a:spAutoFit/>
          </a:bodyPr>
          <a:lstStyle/>
          <a:p>
            <a:r>
              <a:rPr lang="en-IN" dirty="0" smtClean="0"/>
              <a:t>Q3G1</a:t>
            </a:r>
            <a:endParaRPr lang="en-GB" dirty="0"/>
          </a:p>
        </p:txBody>
      </p:sp>
      <p:sp>
        <p:nvSpPr>
          <p:cNvPr id="16" name="TextBox 15"/>
          <p:cNvSpPr txBox="1"/>
          <p:nvPr/>
        </p:nvSpPr>
        <p:spPr>
          <a:xfrm>
            <a:off x="9353669" y="6178649"/>
            <a:ext cx="766873" cy="369332"/>
          </a:xfrm>
          <a:prstGeom prst="rect">
            <a:avLst/>
          </a:prstGeom>
          <a:noFill/>
        </p:spPr>
        <p:txBody>
          <a:bodyPr wrap="square" rtlCol="0">
            <a:spAutoFit/>
          </a:bodyPr>
          <a:lstStyle/>
          <a:p>
            <a:r>
              <a:rPr lang="en-IN" dirty="0" smtClean="0"/>
              <a:t>Q3G2</a:t>
            </a:r>
            <a:endParaRPr lang="en-GB" dirty="0"/>
          </a:p>
        </p:txBody>
      </p:sp>
      <p:pic>
        <p:nvPicPr>
          <p:cNvPr id="3" name="Picture 2"/>
          <p:cNvPicPr>
            <a:picLocks noChangeAspect="1"/>
          </p:cNvPicPr>
          <p:nvPr/>
        </p:nvPicPr>
        <p:blipFill>
          <a:blip r:embed="rId3"/>
          <a:stretch>
            <a:fillRect/>
          </a:stretch>
        </p:blipFill>
        <p:spPr>
          <a:xfrm>
            <a:off x="1230610" y="1554121"/>
            <a:ext cx="2364654" cy="2401795"/>
          </a:xfrm>
          <a:prstGeom prst="rect">
            <a:avLst/>
          </a:prstGeom>
        </p:spPr>
      </p:pic>
      <p:pic>
        <p:nvPicPr>
          <p:cNvPr id="13" name="Picture 12"/>
          <p:cNvPicPr>
            <a:picLocks noChangeAspect="1"/>
          </p:cNvPicPr>
          <p:nvPr/>
        </p:nvPicPr>
        <p:blipFill>
          <a:blip r:embed="rId4"/>
          <a:stretch>
            <a:fillRect/>
          </a:stretch>
        </p:blipFill>
        <p:spPr>
          <a:xfrm>
            <a:off x="8457191" y="1371296"/>
            <a:ext cx="2169003" cy="2256936"/>
          </a:xfrm>
          <a:prstGeom prst="rect">
            <a:avLst/>
          </a:prstGeom>
        </p:spPr>
      </p:pic>
      <p:pic>
        <p:nvPicPr>
          <p:cNvPr id="17" name="Picture 16"/>
          <p:cNvPicPr>
            <a:picLocks noChangeAspect="1"/>
          </p:cNvPicPr>
          <p:nvPr/>
        </p:nvPicPr>
        <p:blipFill>
          <a:blip r:embed="rId5"/>
          <a:stretch>
            <a:fillRect/>
          </a:stretch>
        </p:blipFill>
        <p:spPr>
          <a:xfrm>
            <a:off x="1695134" y="4386647"/>
            <a:ext cx="2044265" cy="1930695"/>
          </a:xfrm>
          <a:prstGeom prst="rect">
            <a:avLst/>
          </a:prstGeom>
        </p:spPr>
      </p:pic>
      <p:pic>
        <p:nvPicPr>
          <p:cNvPr id="18" name="Picture 17"/>
          <p:cNvPicPr>
            <a:picLocks noChangeAspect="1"/>
          </p:cNvPicPr>
          <p:nvPr/>
        </p:nvPicPr>
        <p:blipFill>
          <a:blip r:embed="rId6"/>
          <a:stretch>
            <a:fillRect/>
          </a:stretch>
        </p:blipFill>
        <p:spPr>
          <a:xfrm>
            <a:off x="8387030" y="4267747"/>
            <a:ext cx="2080025" cy="1787450"/>
          </a:xfrm>
          <a:prstGeom prst="rect">
            <a:avLst/>
          </a:prstGeom>
        </p:spPr>
      </p:pic>
    </p:spTree>
    <p:extLst>
      <p:ext uri="{BB962C8B-B14F-4D97-AF65-F5344CB8AC3E}">
        <p14:creationId xmlns:p14="http://schemas.microsoft.com/office/powerpoint/2010/main" val="407029212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err="1" smtClean="0"/>
              <a:t>Betweenness</a:t>
            </a:r>
            <a:endParaRPr lang="en-US" dirty="0"/>
          </a:p>
        </p:txBody>
      </p:sp>
      <p:sp>
        <p:nvSpPr>
          <p:cNvPr id="7" name="TextBox 6"/>
          <p:cNvSpPr txBox="1"/>
          <p:nvPr/>
        </p:nvSpPr>
        <p:spPr>
          <a:xfrm>
            <a:off x="5310218" y="559667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smtClean="0"/>
              <a:t>G1</a:t>
            </a:r>
            <a:endParaRPr lang="en-GB" dirty="0"/>
          </a:p>
        </p:txBody>
      </p:sp>
      <p:sp>
        <p:nvSpPr>
          <p:cNvPr id="9" name="TextBox 8"/>
          <p:cNvSpPr txBox="1"/>
          <p:nvPr/>
        </p:nvSpPr>
        <p:spPr>
          <a:xfrm>
            <a:off x="5554516" y="3133125"/>
            <a:ext cx="508959" cy="369332"/>
          </a:xfrm>
          <a:prstGeom prst="rect">
            <a:avLst/>
          </a:prstGeom>
          <a:noFill/>
        </p:spPr>
        <p:txBody>
          <a:bodyPr wrap="square" rtlCol="0">
            <a:spAutoFit/>
          </a:bodyPr>
          <a:lstStyle/>
          <a:p>
            <a:r>
              <a:rPr lang="en-IN" dirty="0" smtClean="0"/>
              <a:t>G2</a:t>
            </a:r>
            <a:endParaRPr lang="en-GB" dirty="0"/>
          </a:p>
        </p:txBody>
      </p:sp>
      <p:sp>
        <p:nvSpPr>
          <p:cNvPr id="11" name="TextBox 10"/>
          <p:cNvSpPr txBox="1"/>
          <p:nvPr/>
        </p:nvSpPr>
        <p:spPr>
          <a:xfrm>
            <a:off x="9364852" y="3360428"/>
            <a:ext cx="508959" cy="369332"/>
          </a:xfrm>
          <a:prstGeom prst="rect">
            <a:avLst/>
          </a:prstGeom>
          <a:noFill/>
        </p:spPr>
        <p:txBody>
          <a:bodyPr wrap="square" rtlCol="0">
            <a:spAutoFit/>
          </a:bodyPr>
          <a:lstStyle/>
          <a:p>
            <a:r>
              <a:rPr lang="en-IN" dirty="0" smtClean="0"/>
              <a:t>G3</a:t>
            </a:r>
            <a:endParaRPr lang="en-GB" dirty="0"/>
          </a:p>
        </p:txBody>
      </p:sp>
      <p:sp>
        <p:nvSpPr>
          <p:cNvPr id="14" name="TextBox 13"/>
          <p:cNvSpPr txBox="1"/>
          <p:nvPr/>
        </p:nvSpPr>
        <p:spPr>
          <a:xfrm>
            <a:off x="1930921" y="6320923"/>
            <a:ext cx="508959" cy="369332"/>
          </a:xfrm>
          <a:prstGeom prst="rect">
            <a:avLst/>
          </a:prstGeom>
          <a:noFill/>
        </p:spPr>
        <p:txBody>
          <a:bodyPr wrap="square" rtlCol="0">
            <a:spAutoFit/>
          </a:bodyPr>
          <a:lstStyle/>
          <a:p>
            <a:r>
              <a:rPr lang="en-IN" dirty="0" smtClean="0"/>
              <a:t>G4</a:t>
            </a:r>
            <a:endParaRPr lang="en-GB" dirty="0"/>
          </a:p>
        </p:txBody>
      </p:sp>
      <p:sp>
        <p:nvSpPr>
          <p:cNvPr id="16" name="TextBox 15"/>
          <p:cNvSpPr txBox="1"/>
          <p:nvPr/>
        </p:nvSpPr>
        <p:spPr>
          <a:xfrm>
            <a:off x="9619331" y="6320923"/>
            <a:ext cx="508959" cy="369332"/>
          </a:xfrm>
          <a:prstGeom prst="rect">
            <a:avLst/>
          </a:prstGeom>
          <a:noFill/>
        </p:spPr>
        <p:txBody>
          <a:bodyPr wrap="square" rtlCol="0">
            <a:spAutoFit/>
          </a:bodyPr>
          <a:lstStyle/>
          <a:p>
            <a:r>
              <a:rPr lang="en-IN" dirty="0" smtClean="0"/>
              <a:t>G5</a:t>
            </a:r>
            <a:endParaRPr lang="en-GB" dirty="0"/>
          </a:p>
        </p:txBody>
      </p:sp>
      <p:pic>
        <p:nvPicPr>
          <p:cNvPr id="3" name="Picture 2"/>
          <p:cNvPicPr>
            <a:picLocks noChangeAspect="1"/>
          </p:cNvPicPr>
          <p:nvPr/>
        </p:nvPicPr>
        <p:blipFill>
          <a:blip r:embed="rId2"/>
          <a:stretch>
            <a:fillRect/>
          </a:stretch>
        </p:blipFill>
        <p:spPr>
          <a:xfrm>
            <a:off x="4572000" y="3545094"/>
            <a:ext cx="2263283" cy="1919097"/>
          </a:xfrm>
          <a:prstGeom prst="rect">
            <a:avLst/>
          </a:prstGeom>
        </p:spPr>
      </p:pic>
      <p:pic>
        <p:nvPicPr>
          <p:cNvPr id="13" name="Picture 12"/>
          <p:cNvPicPr>
            <a:picLocks noChangeAspect="1"/>
          </p:cNvPicPr>
          <p:nvPr/>
        </p:nvPicPr>
        <p:blipFill>
          <a:blip r:embed="rId3"/>
          <a:stretch>
            <a:fillRect/>
          </a:stretch>
        </p:blipFill>
        <p:spPr>
          <a:xfrm>
            <a:off x="1442341" y="1671614"/>
            <a:ext cx="1995078" cy="1799595"/>
          </a:xfrm>
          <a:prstGeom prst="rect">
            <a:avLst/>
          </a:prstGeom>
        </p:spPr>
      </p:pic>
      <p:pic>
        <p:nvPicPr>
          <p:cNvPr id="17" name="Picture 16"/>
          <p:cNvPicPr>
            <a:picLocks noChangeAspect="1"/>
          </p:cNvPicPr>
          <p:nvPr/>
        </p:nvPicPr>
        <p:blipFill>
          <a:blip r:embed="rId4"/>
          <a:stretch>
            <a:fillRect/>
          </a:stretch>
        </p:blipFill>
        <p:spPr>
          <a:xfrm>
            <a:off x="4612642" y="1030952"/>
            <a:ext cx="2435140" cy="2169489"/>
          </a:xfrm>
          <a:prstGeom prst="rect">
            <a:avLst/>
          </a:prstGeom>
        </p:spPr>
      </p:pic>
      <p:pic>
        <p:nvPicPr>
          <p:cNvPr id="18" name="Picture 17"/>
          <p:cNvPicPr>
            <a:picLocks noChangeAspect="1"/>
          </p:cNvPicPr>
          <p:nvPr/>
        </p:nvPicPr>
        <p:blipFill>
          <a:blip r:embed="rId5"/>
          <a:stretch>
            <a:fillRect/>
          </a:stretch>
        </p:blipFill>
        <p:spPr>
          <a:xfrm>
            <a:off x="8458133" y="1030952"/>
            <a:ext cx="2380117" cy="2329476"/>
          </a:xfrm>
          <a:prstGeom prst="rect">
            <a:avLst/>
          </a:prstGeom>
        </p:spPr>
      </p:pic>
      <p:pic>
        <p:nvPicPr>
          <p:cNvPr id="19" name="Picture 18"/>
          <p:cNvPicPr>
            <a:picLocks noChangeAspect="1"/>
          </p:cNvPicPr>
          <p:nvPr/>
        </p:nvPicPr>
        <p:blipFill>
          <a:blip r:embed="rId6"/>
          <a:stretch>
            <a:fillRect/>
          </a:stretch>
        </p:blipFill>
        <p:spPr>
          <a:xfrm>
            <a:off x="1117852" y="4112507"/>
            <a:ext cx="2319567" cy="2092794"/>
          </a:xfrm>
          <a:prstGeom prst="rect">
            <a:avLst/>
          </a:prstGeom>
        </p:spPr>
      </p:pic>
      <p:pic>
        <p:nvPicPr>
          <p:cNvPr id="20" name="Picture 19"/>
          <p:cNvPicPr>
            <a:picLocks noChangeAspect="1"/>
          </p:cNvPicPr>
          <p:nvPr/>
        </p:nvPicPr>
        <p:blipFill>
          <a:blip r:embed="rId7"/>
          <a:stretch>
            <a:fillRect/>
          </a:stretch>
        </p:blipFill>
        <p:spPr>
          <a:xfrm>
            <a:off x="8386709" y="4085218"/>
            <a:ext cx="2327934" cy="2120083"/>
          </a:xfrm>
          <a:prstGeom prst="rect">
            <a:avLst/>
          </a:prstGeom>
        </p:spPr>
      </p:pic>
    </p:spTree>
    <p:extLst>
      <p:ext uri="{BB962C8B-B14F-4D97-AF65-F5344CB8AC3E}">
        <p14:creationId xmlns:p14="http://schemas.microsoft.com/office/powerpoint/2010/main" val="205636402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err="1" smtClean="0"/>
              <a:t>Betweenness</a:t>
            </a:r>
            <a:endParaRPr lang="en-US" dirty="0"/>
          </a:p>
        </p:txBody>
      </p:sp>
      <p:sp>
        <p:nvSpPr>
          <p:cNvPr id="7" name="TextBox 6"/>
          <p:cNvSpPr txBox="1"/>
          <p:nvPr/>
        </p:nvSpPr>
        <p:spPr>
          <a:xfrm>
            <a:off x="5413259" y="4473937"/>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smtClean="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smtClean="0"/>
              <a:t>Q2G2</a:t>
            </a:r>
            <a:endParaRPr lang="en-GB" dirty="0"/>
          </a:p>
        </p:txBody>
      </p:sp>
      <p:sp>
        <p:nvSpPr>
          <p:cNvPr id="14" name="TextBox 13"/>
          <p:cNvSpPr txBox="1"/>
          <p:nvPr/>
        </p:nvSpPr>
        <p:spPr>
          <a:xfrm>
            <a:off x="2369217" y="6311522"/>
            <a:ext cx="881290" cy="369332"/>
          </a:xfrm>
          <a:prstGeom prst="rect">
            <a:avLst/>
          </a:prstGeom>
          <a:noFill/>
        </p:spPr>
        <p:txBody>
          <a:bodyPr wrap="square" rtlCol="0">
            <a:spAutoFit/>
          </a:bodyPr>
          <a:lstStyle/>
          <a:p>
            <a:r>
              <a:rPr lang="en-IN" dirty="0" smtClean="0"/>
              <a:t>Q3G1</a:t>
            </a:r>
            <a:endParaRPr lang="en-GB" dirty="0"/>
          </a:p>
        </p:txBody>
      </p:sp>
      <p:sp>
        <p:nvSpPr>
          <p:cNvPr id="16" name="TextBox 15"/>
          <p:cNvSpPr txBox="1"/>
          <p:nvPr/>
        </p:nvSpPr>
        <p:spPr>
          <a:xfrm>
            <a:off x="9353669" y="6178649"/>
            <a:ext cx="766873" cy="369332"/>
          </a:xfrm>
          <a:prstGeom prst="rect">
            <a:avLst/>
          </a:prstGeom>
          <a:noFill/>
        </p:spPr>
        <p:txBody>
          <a:bodyPr wrap="square" rtlCol="0">
            <a:spAutoFit/>
          </a:bodyPr>
          <a:lstStyle/>
          <a:p>
            <a:r>
              <a:rPr lang="en-IN" dirty="0" smtClean="0"/>
              <a:t>Q3G2</a:t>
            </a:r>
            <a:endParaRPr lang="en-GB" dirty="0"/>
          </a:p>
        </p:txBody>
      </p:sp>
      <p:pic>
        <p:nvPicPr>
          <p:cNvPr id="15" name="Picture 14"/>
          <p:cNvPicPr>
            <a:picLocks noChangeAspect="1"/>
          </p:cNvPicPr>
          <p:nvPr/>
        </p:nvPicPr>
        <p:blipFill>
          <a:blip r:embed="rId2"/>
          <a:stretch>
            <a:fillRect/>
          </a:stretch>
        </p:blipFill>
        <p:spPr>
          <a:xfrm>
            <a:off x="4829394" y="2554840"/>
            <a:ext cx="2263283" cy="1919097"/>
          </a:xfrm>
          <a:prstGeom prst="rect">
            <a:avLst/>
          </a:prstGeom>
        </p:spPr>
      </p:pic>
      <p:pic>
        <p:nvPicPr>
          <p:cNvPr id="5" name="Picture 4"/>
          <p:cNvPicPr>
            <a:picLocks noChangeAspect="1"/>
          </p:cNvPicPr>
          <p:nvPr/>
        </p:nvPicPr>
        <p:blipFill>
          <a:blip r:embed="rId3"/>
          <a:stretch>
            <a:fillRect/>
          </a:stretch>
        </p:blipFill>
        <p:spPr>
          <a:xfrm>
            <a:off x="1461196" y="1751972"/>
            <a:ext cx="2207544" cy="2196017"/>
          </a:xfrm>
          <a:prstGeom prst="rect">
            <a:avLst/>
          </a:prstGeom>
        </p:spPr>
      </p:pic>
      <p:pic>
        <p:nvPicPr>
          <p:cNvPr id="6" name="Picture 5"/>
          <p:cNvPicPr>
            <a:picLocks noChangeAspect="1"/>
          </p:cNvPicPr>
          <p:nvPr/>
        </p:nvPicPr>
        <p:blipFill>
          <a:blip r:embed="rId4"/>
          <a:stretch>
            <a:fillRect/>
          </a:stretch>
        </p:blipFill>
        <p:spPr>
          <a:xfrm>
            <a:off x="8461566" y="1503405"/>
            <a:ext cx="2509323" cy="2335064"/>
          </a:xfrm>
          <a:prstGeom prst="rect">
            <a:avLst/>
          </a:prstGeom>
        </p:spPr>
      </p:pic>
      <p:pic>
        <p:nvPicPr>
          <p:cNvPr id="9" name="Picture 8"/>
          <p:cNvPicPr>
            <a:picLocks noChangeAspect="1"/>
          </p:cNvPicPr>
          <p:nvPr/>
        </p:nvPicPr>
        <p:blipFill>
          <a:blip r:embed="rId5"/>
          <a:stretch>
            <a:fillRect/>
          </a:stretch>
        </p:blipFill>
        <p:spPr>
          <a:xfrm>
            <a:off x="1647992" y="4278701"/>
            <a:ext cx="2105343" cy="2105343"/>
          </a:xfrm>
          <a:prstGeom prst="rect">
            <a:avLst/>
          </a:prstGeom>
        </p:spPr>
      </p:pic>
      <p:pic>
        <p:nvPicPr>
          <p:cNvPr id="10" name="Picture 9"/>
          <p:cNvPicPr>
            <a:picLocks noChangeAspect="1"/>
          </p:cNvPicPr>
          <p:nvPr/>
        </p:nvPicPr>
        <p:blipFill>
          <a:blip r:embed="rId6"/>
          <a:stretch>
            <a:fillRect/>
          </a:stretch>
        </p:blipFill>
        <p:spPr>
          <a:xfrm>
            <a:off x="8721872" y="4278701"/>
            <a:ext cx="1994063" cy="1899948"/>
          </a:xfrm>
          <a:prstGeom prst="rect">
            <a:avLst/>
          </a:prstGeom>
        </p:spPr>
      </p:pic>
    </p:spTree>
    <p:extLst>
      <p:ext uri="{BB962C8B-B14F-4D97-AF65-F5344CB8AC3E}">
        <p14:creationId xmlns:p14="http://schemas.microsoft.com/office/powerpoint/2010/main" val="2332031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xmlns=""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smtClean="0"/>
              <a:t>Eigen Centrality</a:t>
            </a:r>
            <a:endParaRPr lang="en-US" dirty="0"/>
          </a:p>
        </p:txBody>
      </p:sp>
      <p:sp>
        <p:nvSpPr>
          <p:cNvPr id="7" name="TextBox 6"/>
          <p:cNvSpPr txBox="1"/>
          <p:nvPr/>
        </p:nvSpPr>
        <p:spPr>
          <a:xfrm>
            <a:off x="5310218" y="559667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smtClean="0"/>
              <a:t>G1</a:t>
            </a:r>
            <a:endParaRPr lang="en-GB" dirty="0"/>
          </a:p>
        </p:txBody>
      </p:sp>
      <p:sp>
        <p:nvSpPr>
          <p:cNvPr id="9" name="TextBox 8"/>
          <p:cNvSpPr txBox="1"/>
          <p:nvPr/>
        </p:nvSpPr>
        <p:spPr>
          <a:xfrm>
            <a:off x="5554516" y="3133125"/>
            <a:ext cx="508959" cy="369332"/>
          </a:xfrm>
          <a:prstGeom prst="rect">
            <a:avLst/>
          </a:prstGeom>
          <a:noFill/>
        </p:spPr>
        <p:txBody>
          <a:bodyPr wrap="square" rtlCol="0">
            <a:spAutoFit/>
          </a:bodyPr>
          <a:lstStyle/>
          <a:p>
            <a:r>
              <a:rPr lang="en-IN" dirty="0" smtClean="0"/>
              <a:t>G2</a:t>
            </a:r>
            <a:endParaRPr lang="en-GB" dirty="0"/>
          </a:p>
        </p:txBody>
      </p:sp>
      <p:sp>
        <p:nvSpPr>
          <p:cNvPr id="11" name="TextBox 10"/>
          <p:cNvSpPr txBox="1"/>
          <p:nvPr/>
        </p:nvSpPr>
        <p:spPr>
          <a:xfrm>
            <a:off x="9364852" y="3360428"/>
            <a:ext cx="508959" cy="369332"/>
          </a:xfrm>
          <a:prstGeom prst="rect">
            <a:avLst/>
          </a:prstGeom>
          <a:noFill/>
        </p:spPr>
        <p:txBody>
          <a:bodyPr wrap="square" rtlCol="0">
            <a:spAutoFit/>
          </a:bodyPr>
          <a:lstStyle/>
          <a:p>
            <a:r>
              <a:rPr lang="en-IN" dirty="0" smtClean="0"/>
              <a:t>G3</a:t>
            </a:r>
            <a:endParaRPr lang="en-GB" dirty="0"/>
          </a:p>
        </p:txBody>
      </p:sp>
      <p:sp>
        <p:nvSpPr>
          <p:cNvPr id="14" name="TextBox 13"/>
          <p:cNvSpPr txBox="1"/>
          <p:nvPr/>
        </p:nvSpPr>
        <p:spPr>
          <a:xfrm>
            <a:off x="1939548" y="6295647"/>
            <a:ext cx="508959" cy="369332"/>
          </a:xfrm>
          <a:prstGeom prst="rect">
            <a:avLst/>
          </a:prstGeom>
          <a:noFill/>
        </p:spPr>
        <p:txBody>
          <a:bodyPr wrap="square" rtlCol="0">
            <a:spAutoFit/>
          </a:bodyPr>
          <a:lstStyle/>
          <a:p>
            <a:r>
              <a:rPr lang="en-IN" dirty="0" smtClean="0"/>
              <a:t>G4</a:t>
            </a:r>
            <a:endParaRPr lang="en-GB" dirty="0"/>
          </a:p>
        </p:txBody>
      </p:sp>
      <p:sp>
        <p:nvSpPr>
          <p:cNvPr id="16" name="TextBox 15"/>
          <p:cNvSpPr txBox="1"/>
          <p:nvPr/>
        </p:nvSpPr>
        <p:spPr>
          <a:xfrm>
            <a:off x="9619331" y="6320923"/>
            <a:ext cx="508959" cy="369332"/>
          </a:xfrm>
          <a:prstGeom prst="rect">
            <a:avLst/>
          </a:prstGeom>
          <a:noFill/>
        </p:spPr>
        <p:txBody>
          <a:bodyPr wrap="square" rtlCol="0">
            <a:spAutoFit/>
          </a:bodyPr>
          <a:lstStyle/>
          <a:p>
            <a:r>
              <a:rPr lang="en-IN" dirty="0" smtClean="0"/>
              <a:t>G5</a:t>
            </a:r>
            <a:endParaRPr lang="en-GB" dirty="0"/>
          </a:p>
        </p:txBody>
      </p:sp>
      <p:pic>
        <p:nvPicPr>
          <p:cNvPr id="3" name="Picture 2"/>
          <p:cNvPicPr>
            <a:picLocks noChangeAspect="1"/>
          </p:cNvPicPr>
          <p:nvPr/>
        </p:nvPicPr>
        <p:blipFill>
          <a:blip r:embed="rId2"/>
          <a:stretch>
            <a:fillRect/>
          </a:stretch>
        </p:blipFill>
        <p:spPr>
          <a:xfrm>
            <a:off x="4815789" y="3569795"/>
            <a:ext cx="2084412" cy="1959539"/>
          </a:xfrm>
          <a:prstGeom prst="rect">
            <a:avLst/>
          </a:prstGeom>
        </p:spPr>
      </p:pic>
      <p:pic>
        <p:nvPicPr>
          <p:cNvPr id="13" name="Picture 12"/>
          <p:cNvPicPr>
            <a:picLocks noChangeAspect="1"/>
          </p:cNvPicPr>
          <p:nvPr/>
        </p:nvPicPr>
        <p:blipFill>
          <a:blip r:embed="rId3"/>
          <a:stretch>
            <a:fillRect/>
          </a:stretch>
        </p:blipFill>
        <p:spPr>
          <a:xfrm>
            <a:off x="1442706" y="1605791"/>
            <a:ext cx="2104035" cy="1931240"/>
          </a:xfrm>
          <a:prstGeom prst="rect">
            <a:avLst/>
          </a:prstGeom>
        </p:spPr>
      </p:pic>
      <p:pic>
        <p:nvPicPr>
          <p:cNvPr id="17" name="Picture 16"/>
          <p:cNvPicPr>
            <a:picLocks noChangeAspect="1"/>
          </p:cNvPicPr>
          <p:nvPr/>
        </p:nvPicPr>
        <p:blipFill>
          <a:blip r:embed="rId4"/>
          <a:stretch>
            <a:fillRect/>
          </a:stretch>
        </p:blipFill>
        <p:spPr>
          <a:xfrm>
            <a:off x="4815789" y="1388853"/>
            <a:ext cx="1826496" cy="1760952"/>
          </a:xfrm>
          <a:prstGeom prst="rect">
            <a:avLst/>
          </a:prstGeom>
        </p:spPr>
      </p:pic>
      <p:pic>
        <p:nvPicPr>
          <p:cNvPr id="18" name="Picture 17"/>
          <p:cNvPicPr>
            <a:picLocks noChangeAspect="1"/>
          </p:cNvPicPr>
          <p:nvPr/>
        </p:nvPicPr>
        <p:blipFill>
          <a:blip r:embed="rId5"/>
          <a:stretch>
            <a:fillRect/>
          </a:stretch>
        </p:blipFill>
        <p:spPr>
          <a:xfrm>
            <a:off x="8463606" y="1087423"/>
            <a:ext cx="2311450" cy="2187236"/>
          </a:xfrm>
          <a:prstGeom prst="rect">
            <a:avLst/>
          </a:prstGeom>
        </p:spPr>
      </p:pic>
      <p:pic>
        <p:nvPicPr>
          <p:cNvPr id="19" name="Picture 18"/>
          <p:cNvPicPr>
            <a:picLocks noChangeAspect="1"/>
          </p:cNvPicPr>
          <p:nvPr/>
        </p:nvPicPr>
        <p:blipFill>
          <a:blip r:embed="rId6"/>
          <a:stretch>
            <a:fillRect/>
          </a:stretch>
        </p:blipFill>
        <p:spPr>
          <a:xfrm>
            <a:off x="1168399" y="4331668"/>
            <a:ext cx="1962990" cy="1823109"/>
          </a:xfrm>
          <a:prstGeom prst="rect">
            <a:avLst/>
          </a:prstGeom>
        </p:spPr>
      </p:pic>
      <p:pic>
        <p:nvPicPr>
          <p:cNvPr id="20" name="Picture 19"/>
          <p:cNvPicPr>
            <a:picLocks noChangeAspect="1"/>
          </p:cNvPicPr>
          <p:nvPr/>
        </p:nvPicPr>
        <p:blipFill>
          <a:blip r:embed="rId7"/>
          <a:stretch>
            <a:fillRect/>
          </a:stretch>
        </p:blipFill>
        <p:spPr>
          <a:xfrm>
            <a:off x="8557791" y="4214856"/>
            <a:ext cx="1904923" cy="1939921"/>
          </a:xfrm>
          <a:prstGeom prst="rect">
            <a:avLst/>
          </a:prstGeom>
        </p:spPr>
      </p:pic>
    </p:spTree>
    <p:extLst>
      <p:ext uri="{BB962C8B-B14F-4D97-AF65-F5344CB8AC3E}">
        <p14:creationId xmlns:p14="http://schemas.microsoft.com/office/powerpoint/2010/main" val="80805992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smtClean="0"/>
              <a:t>Eigen Centrality</a:t>
            </a:r>
            <a:endParaRPr lang="en-US" dirty="0"/>
          </a:p>
        </p:txBody>
      </p:sp>
      <p:sp>
        <p:nvSpPr>
          <p:cNvPr id="7" name="TextBox 6"/>
          <p:cNvSpPr txBox="1"/>
          <p:nvPr/>
        </p:nvSpPr>
        <p:spPr>
          <a:xfrm>
            <a:off x="5413259" y="4473937"/>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smtClean="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smtClean="0"/>
              <a:t>Q2G2</a:t>
            </a:r>
            <a:endParaRPr lang="en-GB" dirty="0"/>
          </a:p>
        </p:txBody>
      </p:sp>
      <p:sp>
        <p:nvSpPr>
          <p:cNvPr id="14" name="TextBox 13"/>
          <p:cNvSpPr txBox="1"/>
          <p:nvPr/>
        </p:nvSpPr>
        <p:spPr>
          <a:xfrm>
            <a:off x="2236649" y="6308506"/>
            <a:ext cx="881290" cy="369332"/>
          </a:xfrm>
          <a:prstGeom prst="rect">
            <a:avLst/>
          </a:prstGeom>
          <a:noFill/>
        </p:spPr>
        <p:txBody>
          <a:bodyPr wrap="square" rtlCol="0">
            <a:spAutoFit/>
          </a:bodyPr>
          <a:lstStyle/>
          <a:p>
            <a:r>
              <a:rPr lang="en-IN" dirty="0" smtClean="0"/>
              <a:t>Q3G1</a:t>
            </a:r>
            <a:endParaRPr lang="en-GB" dirty="0"/>
          </a:p>
        </p:txBody>
      </p:sp>
      <p:sp>
        <p:nvSpPr>
          <p:cNvPr id="16" name="TextBox 15"/>
          <p:cNvSpPr txBox="1"/>
          <p:nvPr/>
        </p:nvSpPr>
        <p:spPr>
          <a:xfrm>
            <a:off x="9146635" y="6184646"/>
            <a:ext cx="766873" cy="369332"/>
          </a:xfrm>
          <a:prstGeom prst="rect">
            <a:avLst/>
          </a:prstGeom>
          <a:noFill/>
        </p:spPr>
        <p:txBody>
          <a:bodyPr wrap="square" rtlCol="0">
            <a:spAutoFit/>
          </a:bodyPr>
          <a:lstStyle/>
          <a:p>
            <a:r>
              <a:rPr lang="en-IN" dirty="0" smtClean="0"/>
              <a:t>Q3G2</a:t>
            </a:r>
            <a:endParaRPr lang="en-GB" dirty="0"/>
          </a:p>
        </p:txBody>
      </p:sp>
      <p:pic>
        <p:nvPicPr>
          <p:cNvPr id="13" name="Picture 12"/>
          <p:cNvPicPr>
            <a:picLocks noChangeAspect="1"/>
          </p:cNvPicPr>
          <p:nvPr/>
        </p:nvPicPr>
        <p:blipFill>
          <a:blip r:embed="rId2"/>
          <a:stretch>
            <a:fillRect/>
          </a:stretch>
        </p:blipFill>
        <p:spPr>
          <a:xfrm>
            <a:off x="4935092" y="2514398"/>
            <a:ext cx="2084412" cy="1959539"/>
          </a:xfrm>
          <a:prstGeom prst="rect">
            <a:avLst/>
          </a:prstGeom>
        </p:spPr>
      </p:pic>
      <p:pic>
        <p:nvPicPr>
          <p:cNvPr id="3" name="Picture 2"/>
          <p:cNvPicPr>
            <a:picLocks noChangeAspect="1"/>
          </p:cNvPicPr>
          <p:nvPr/>
        </p:nvPicPr>
        <p:blipFill>
          <a:blip r:embed="rId3"/>
          <a:stretch>
            <a:fillRect/>
          </a:stretch>
        </p:blipFill>
        <p:spPr>
          <a:xfrm>
            <a:off x="1415523" y="1703934"/>
            <a:ext cx="2350769" cy="2121289"/>
          </a:xfrm>
          <a:prstGeom prst="rect">
            <a:avLst/>
          </a:prstGeom>
        </p:spPr>
      </p:pic>
      <p:pic>
        <p:nvPicPr>
          <p:cNvPr id="4" name="Picture 3"/>
          <p:cNvPicPr>
            <a:picLocks noChangeAspect="1"/>
          </p:cNvPicPr>
          <p:nvPr/>
        </p:nvPicPr>
        <p:blipFill>
          <a:blip r:embed="rId4"/>
          <a:stretch>
            <a:fillRect/>
          </a:stretch>
        </p:blipFill>
        <p:spPr>
          <a:xfrm>
            <a:off x="8673978" y="1604513"/>
            <a:ext cx="2281217" cy="2158810"/>
          </a:xfrm>
          <a:prstGeom prst="rect">
            <a:avLst/>
          </a:prstGeom>
        </p:spPr>
      </p:pic>
      <p:pic>
        <p:nvPicPr>
          <p:cNvPr id="12" name="Picture 11"/>
          <p:cNvPicPr>
            <a:picLocks noChangeAspect="1"/>
          </p:cNvPicPr>
          <p:nvPr/>
        </p:nvPicPr>
        <p:blipFill>
          <a:blip r:embed="rId5"/>
          <a:stretch>
            <a:fillRect/>
          </a:stretch>
        </p:blipFill>
        <p:spPr>
          <a:xfrm>
            <a:off x="1607937" y="4331470"/>
            <a:ext cx="2239443" cy="1926126"/>
          </a:xfrm>
          <a:prstGeom prst="rect">
            <a:avLst/>
          </a:prstGeom>
        </p:spPr>
      </p:pic>
      <p:pic>
        <p:nvPicPr>
          <p:cNvPr id="17" name="Picture 16"/>
          <p:cNvPicPr>
            <a:picLocks noChangeAspect="1"/>
          </p:cNvPicPr>
          <p:nvPr/>
        </p:nvPicPr>
        <p:blipFill>
          <a:blip r:embed="rId6"/>
          <a:stretch>
            <a:fillRect/>
          </a:stretch>
        </p:blipFill>
        <p:spPr>
          <a:xfrm>
            <a:off x="8370261" y="4207801"/>
            <a:ext cx="1966816" cy="1855669"/>
          </a:xfrm>
          <a:prstGeom prst="rect">
            <a:avLst/>
          </a:prstGeom>
        </p:spPr>
      </p:pic>
    </p:spTree>
    <p:extLst>
      <p:ext uri="{BB962C8B-B14F-4D97-AF65-F5344CB8AC3E}">
        <p14:creationId xmlns:p14="http://schemas.microsoft.com/office/powerpoint/2010/main" val="16340424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xmlns=""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xmlns=""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xmlns=""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xmlns=""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xmlns=""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xmlns=""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xmlns=""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xmlns=""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xmlns=""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xmlns=""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xmlns=""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xmlns=""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r>
              <a:rPr lang="en-IN" dirty="0"/>
              <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xmlns=""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r>
              <a:rPr lang="en-IN" dirty="0"/>
              <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xmlns=""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xmlns=""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8" y="1854679"/>
            <a:ext cx="5070895" cy="4322284"/>
          </a:xfrm>
        </p:spPr>
        <p:txBody>
          <a:bodyPr>
            <a:normAutofit/>
          </a:bodyPr>
          <a:lstStyle/>
          <a:p>
            <a:r>
              <a:rPr lang="en-IN" sz="3600" b="1" dirty="0">
                <a:latin typeface="Times New Roman" panose="02020603050405020304" pitchFamily="18" charset="0"/>
                <a:cs typeface="Times New Roman" panose="02020603050405020304" pitchFamily="18" charset="0"/>
              </a:rPr>
              <a:t>Degree</a:t>
            </a:r>
          </a:p>
          <a:p>
            <a:r>
              <a:rPr lang="en-IN" sz="3600" b="1" dirty="0">
                <a:latin typeface="Times New Roman" panose="02020603050405020304" pitchFamily="18" charset="0"/>
                <a:cs typeface="Times New Roman" panose="02020603050405020304" pitchFamily="18" charset="0"/>
              </a:rPr>
              <a:t>Closeness</a:t>
            </a:r>
          </a:p>
          <a:p>
            <a:r>
              <a:rPr lang="en-IN" sz="3600" b="1" dirty="0">
                <a:latin typeface="Times New Roman" panose="02020603050405020304" pitchFamily="18" charset="0"/>
                <a:cs typeface="Times New Roman" panose="02020603050405020304" pitchFamily="18" charset="0"/>
              </a:rPr>
              <a:t>Betweenness</a:t>
            </a:r>
          </a:p>
          <a:p>
            <a:r>
              <a:rPr lang="en-IN" sz="3600" b="1" dirty="0">
                <a:latin typeface="Times New Roman" panose="02020603050405020304" pitchFamily="18" charset="0"/>
                <a:cs typeface="Times New Roman" panose="02020603050405020304" pitchFamily="18" charset="0"/>
              </a:rPr>
              <a:t>Eigen Vector Centrality</a:t>
            </a:r>
          </a:p>
          <a:p>
            <a:r>
              <a:rPr lang="en-IN" sz="3600" b="1" dirty="0">
                <a:latin typeface="Times New Roman" panose="02020603050405020304" pitchFamily="18" charset="0"/>
                <a:cs typeface="Times New Roman" panose="02020603050405020304" pitchFamily="18" charset="0"/>
              </a:rPr>
              <a:t>Page </a:t>
            </a:r>
            <a:r>
              <a:rPr lang="en-IN" sz="3600" b="1" dirty="0" smtClean="0">
                <a:latin typeface="Times New Roman" panose="02020603050405020304" pitchFamily="18" charset="0"/>
                <a:cs typeface="Times New Roman" panose="02020603050405020304" pitchFamily="18" charset="0"/>
              </a:rPr>
              <a:t>Rank</a:t>
            </a:r>
            <a:endParaRPr lang="en-IN" sz="36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xmlns=""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xmlns=""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xmlns=""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xmlns=""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r>
              <a:rPr lang="en-US" dirty="0"/>
              <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xmlns=""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39335120"/>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38245">
                  <a:extLst>
                    <a:ext uri="{9D8B030D-6E8A-4147-A177-3AD203B41FA5}">
                      <a16:colId xmlns:a16="http://schemas.microsoft.com/office/drawing/2014/main" xmlns="" val="20000"/>
                    </a:ext>
                  </a:extLst>
                </a:gridCol>
                <a:gridCol w="2104846">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xmlns=""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xmlns=""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xmlns=""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xmlns=""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xmlns=""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xmlns=""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xmlns=""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xmlns="" val="20000"/>
                    </a:ext>
                  </a:extLst>
                </a:gridCol>
                <a:gridCol w="1422691">
                  <a:extLst>
                    <a:ext uri="{9D8B030D-6E8A-4147-A177-3AD203B41FA5}">
                      <a16:colId xmlns:a16="http://schemas.microsoft.com/office/drawing/2014/main" xmlns="" val="20001"/>
                    </a:ext>
                  </a:extLst>
                </a:gridCol>
                <a:gridCol w="1085521">
                  <a:extLst>
                    <a:ext uri="{9D8B030D-6E8A-4147-A177-3AD203B41FA5}">
                      <a16:colId xmlns:a16="http://schemas.microsoft.com/office/drawing/2014/main" xmlns=""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xmlns="" val="20000"/>
                    </a:ext>
                  </a:extLst>
                </a:gridCol>
                <a:gridCol w="1612065">
                  <a:extLst>
                    <a:ext uri="{9D8B030D-6E8A-4147-A177-3AD203B41FA5}">
                      <a16:colId xmlns:a16="http://schemas.microsoft.com/office/drawing/2014/main" xmlns="" val="20001"/>
                    </a:ext>
                  </a:extLst>
                </a:gridCol>
                <a:gridCol w="1230014">
                  <a:extLst>
                    <a:ext uri="{9D8B030D-6E8A-4147-A177-3AD203B41FA5}">
                      <a16:colId xmlns:a16="http://schemas.microsoft.com/office/drawing/2014/main" xmlns=""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xmlns=""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xmlns=""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xmlns="" val="20000"/>
                    </a:ext>
                  </a:extLst>
                </a:gridCol>
                <a:gridCol w="3657600">
                  <a:extLst>
                    <a:ext uri="{9D8B030D-6E8A-4147-A177-3AD203B41FA5}">
                      <a16:colId xmlns:a16="http://schemas.microsoft.com/office/drawing/2014/main" xmlns=""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xmlns=""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xmlns=""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xmlns=""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xmlns=""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xmlns=""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xmlns=""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xmlns=""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xmlns=""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xmlns=""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xmlns=""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xmlns=""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xmlns=""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xmlns=""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xmlns=""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xmlns=""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xmlns=""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xmlns=""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xmlns=""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4601</TotalTime>
  <Words>6089</Words>
  <Application>Microsoft Office PowerPoint</Application>
  <PresentationFormat>Widescreen</PresentationFormat>
  <Paragraphs>1418</Paragraphs>
  <Slides>222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222</vt:i4>
      </vt:variant>
    </vt:vector>
  </HeadingPairs>
  <TitlesOfParts>
    <vt:vector size="229" baseType="lpstr">
      <vt:lpstr>Arial</vt:lpstr>
      <vt:lpstr>Calibri</vt:lpstr>
      <vt:lpstr>Calibri Light</vt:lpstr>
      <vt:lpstr>Courier New</vt:lpstr>
      <vt:lpstr>Times New Roman</vt:lpstr>
      <vt:lpstr>Wingdings</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Progress till now</vt:lpstr>
      <vt:lpstr>PowerPoint Presentation</vt:lpstr>
      <vt:lpstr>PowerPoint Presentation</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Out Degree</vt:lpstr>
      <vt:lpstr>Out Degree</vt:lpstr>
      <vt:lpstr>Betweenness</vt:lpstr>
      <vt:lpstr>Betweenness</vt:lpstr>
      <vt:lpstr>Eigen Centrality</vt:lpstr>
      <vt:lpstr>Eigen Centrality</vt:lpstr>
      <vt:lpstr>Thank you for your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Atrayee Neog</cp:lastModifiedBy>
  <cp:revision>404</cp:revision>
  <dcterms:created xsi:type="dcterms:W3CDTF">2020-04-21T09:35:12Z</dcterms:created>
  <dcterms:modified xsi:type="dcterms:W3CDTF">2020-07-07T16:28:23Z</dcterms:modified>
</cp:coreProperties>
</file>